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6" r:id="rId11"/>
    <p:sldId id="269" r:id="rId12"/>
    <p:sldId id="270" r:id="rId13"/>
    <p:sldId id="267" r:id="rId14"/>
    <p:sldId id="276" r:id="rId15"/>
    <p:sldId id="272" r:id="rId16"/>
    <p:sldId id="278" r:id="rId17"/>
    <p:sldId id="274" r:id="rId18"/>
    <p:sldId id="271" r:id="rId19"/>
    <p:sldId id="26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FD4000-AF4A-40EE-8C5C-10F28FA292BA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81985B-A027-4B28-A96C-E545B7F40E9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Современный взгляд на сердечно-легочную реанимацию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студентка Л-103Б группы Атанова Газиза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оценки: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е</a:t>
            </a:r>
            <a:r>
              <a:rPr lang="ru-RU" dirty="0" smtClean="0"/>
              <a:t>сть </a:t>
            </a:r>
            <a:r>
              <a:rPr lang="ru-RU" dirty="0"/>
              <a:t>сознание и дыхание – дальнейший осмотр</a:t>
            </a:r>
          </a:p>
          <a:p>
            <a:pPr lvl="0"/>
            <a:r>
              <a:rPr lang="ru-RU" dirty="0"/>
              <a:t>нет сознания, есть дыхание – </a:t>
            </a:r>
            <a:r>
              <a:rPr lang="ru-RU" dirty="0" smtClean="0"/>
              <a:t>расстройство сознания</a:t>
            </a:r>
            <a:endParaRPr lang="ru-RU" dirty="0"/>
          </a:p>
          <a:p>
            <a:pPr lvl="0"/>
            <a:r>
              <a:rPr lang="ru-RU" dirty="0"/>
              <a:t>есть сознание, нет дыхания – нарушение проходимости дыхательных путей</a:t>
            </a:r>
          </a:p>
          <a:p>
            <a:pPr lvl="0"/>
            <a:r>
              <a:rPr lang="ru-RU" dirty="0"/>
              <a:t>нет сознания, нет дыхания – клиническая смерть, приступать к СЛР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Согласно рекомендациям Европейского совета по сердечно-легочной реанимации (2005, 2010 г.г.) наружный массаж сердца у взрослых предшествует ИВЛ и алгоритм реанимации из «ABC», трансформируется в «ACB».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p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468688"/>
            <a:ext cx="3024336" cy="30566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У детей до 8 лет и грудных младенцев после этапа А проводится 5 искусственных вдохов, затем </a:t>
            </a:r>
            <a:r>
              <a:rPr lang="ru-RU" sz="3100" dirty="0"/>
              <a:t>приступают к компрессиям </a:t>
            </a:r>
            <a:r>
              <a:rPr lang="ru-RU" sz="3100" dirty="0" smtClean="0"/>
              <a:t>грудной </a:t>
            </a:r>
            <a:r>
              <a:rPr lang="ru-RU" sz="3100" dirty="0"/>
              <a:t>клетки</a:t>
            </a:r>
            <a:r>
              <a:rPr lang="ru-RU" sz="3100" dirty="0" smtClean="0"/>
              <a:t>, </a:t>
            </a:r>
            <a:r>
              <a:rPr lang="ru-RU" sz="3100" dirty="0"/>
              <a:t>алгоритм «ABC» сохраняется.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eti3-300x16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6264696" cy="28803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проведению СЛР: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начинать с 30 компрессий </a:t>
            </a:r>
          </a:p>
          <a:p>
            <a:pPr lvl="0"/>
            <a:r>
              <a:rPr lang="ru-RU" dirty="0"/>
              <a:t>частота компрессий 100-120 раз в минуту</a:t>
            </a:r>
          </a:p>
          <a:p>
            <a:pPr lvl="0"/>
            <a:r>
              <a:rPr lang="ru-RU" dirty="0"/>
              <a:t>они производятся на нижнюю 1/3 грудины</a:t>
            </a:r>
          </a:p>
          <a:p>
            <a:pPr lvl="0"/>
            <a:r>
              <a:rPr lang="ru-RU" dirty="0"/>
              <a:t>вдавления не менее 5 см, но не более 6 см</a:t>
            </a:r>
          </a:p>
          <a:p>
            <a:pPr lvl="0"/>
            <a:r>
              <a:rPr lang="ru-RU" dirty="0"/>
              <a:t>интервалы между компрессиями должны быть минимальны</a:t>
            </a:r>
          </a:p>
          <a:p>
            <a:pPr lvl="0"/>
            <a:r>
              <a:rPr lang="ru-RU" dirty="0"/>
              <a:t>необходимо давать грудной клетке полностью расправляться</a:t>
            </a:r>
          </a:p>
          <a:p>
            <a:pPr lvl="0"/>
            <a:r>
              <a:rPr lang="ru-RU" dirty="0"/>
              <a:t>«сжатие – вдох» </a:t>
            </a:r>
            <a:r>
              <a:rPr lang="ru-RU" dirty="0" smtClean="0"/>
              <a:t>30:2</a:t>
            </a:r>
            <a:endParaRPr lang="ru-RU" dirty="0"/>
          </a:p>
          <a:p>
            <a:pPr lvl="0"/>
            <a:r>
              <a:rPr lang="ru-RU" dirty="0"/>
              <a:t>8-10 вдохов в минуту</a:t>
            </a:r>
          </a:p>
          <a:p>
            <a:pPr lvl="0"/>
            <a:r>
              <a:rPr lang="ru-RU" dirty="0"/>
              <a:t>длительность СЛР – 30 минут, если нет улучшения </a:t>
            </a:r>
            <a:r>
              <a:rPr lang="ru-RU" dirty="0" smtClean="0"/>
              <a:t>состояния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Компресия</a:t>
            </a:r>
            <a:r>
              <a:rPr lang="ru-RU" dirty="0" smtClean="0"/>
              <a:t> грудной клетки</a:t>
            </a:r>
            <a:endParaRPr lang="ru-RU" dirty="0"/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72816"/>
            <a:ext cx="6667500" cy="41764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600" dirty="0"/>
              <a:t>два метода экспираторной ИВЛ — «рот ко рту» и «рот к носу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" name="Содержимое 4" descr="02343448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9875"/>
            <a:ext cx="4038600" cy="3455888"/>
          </a:xfrm>
        </p:spPr>
      </p:pic>
      <p:pic>
        <p:nvPicPr>
          <p:cNvPr id="6" name="Содержимое 5" descr="02401642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9875"/>
            <a:ext cx="4038600" cy="3455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me-500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272808" cy="446449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</a:t>
            </a:r>
            <a:r>
              <a:rPr lang="ru-RU" sz="2800" dirty="0" smtClean="0"/>
              <a:t>огласно </a:t>
            </a:r>
            <a:r>
              <a:rPr lang="ru-RU" sz="2800" dirty="0"/>
              <a:t>рекомендациям Европейского совета по сердечно-легочной реанимации (2005, 2010 г.г.) при наличии автоматического дефибриллятора алгоритм базовой реанимационной помощи (BLS) совмещается с алгоритмом АНД </a:t>
            </a:r>
            <a:r>
              <a:rPr lang="ru-RU" sz="2800" dirty="0" smtClean="0"/>
              <a:t>и </a:t>
            </a:r>
            <a:r>
              <a:rPr lang="ru-RU" sz="2800" dirty="0"/>
              <a:t>базовая реанимационная помощь проводится по алгоритму «BLS+AED». </a:t>
            </a:r>
          </a:p>
        </p:txBody>
      </p:sp>
      <p:pic>
        <p:nvPicPr>
          <p:cNvPr id="4" name="Содержимое 3" descr="an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789040"/>
            <a:ext cx="3600400" cy="30689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Признаки эффективности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Изменение цвета кожных покровов </a:t>
            </a:r>
          </a:p>
          <a:p>
            <a:pPr lvl="0"/>
            <a:r>
              <a:rPr lang="ru-RU" dirty="0"/>
              <a:t>Появление реакции зрачков на </a:t>
            </a:r>
            <a:r>
              <a:rPr lang="ru-RU" dirty="0" smtClean="0"/>
              <a:t>свет</a:t>
            </a:r>
            <a:endParaRPr lang="ru-RU" dirty="0"/>
          </a:p>
          <a:p>
            <a:pPr lvl="0"/>
            <a:r>
              <a:rPr lang="ru-RU" dirty="0"/>
              <a:t>Возобновление пульсации сонной и бедренной </a:t>
            </a:r>
            <a:r>
              <a:rPr lang="ru-RU" dirty="0" smtClean="0"/>
              <a:t>артерий</a:t>
            </a:r>
            <a:endParaRPr lang="ru-RU" dirty="0"/>
          </a:p>
          <a:p>
            <a:pPr lvl="0"/>
            <a:r>
              <a:rPr lang="ru-RU" dirty="0"/>
              <a:t>Повышение артериального давления до 60-70 мм. </a:t>
            </a:r>
            <a:r>
              <a:rPr lang="ru-RU" dirty="0" err="1"/>
              <a:t>рт</a:t>
            </a:r>
            <a:r>
              <a:rPr lang="ru-RU" dirty="0"/>
              <a:t>. ст. (при измерении традиционным способом – на плече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Больной </a:t>
            </a:r>
            <a:r>
              <a:rPr lang="ru-RU" dirty="0" smtClean="0"/>
              <a:t>может начать </a:t>
            </a:r>
            <a:r>
              <a:rPr lang="ru-RU" dirty="0"/>
              <a:t>самостоятельно </a:t>
            </a:r>
            <a:r>
              <a:rPr lang="ru-RU" dirty="0" smtClean="0"/>
              <a:t>дышать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СЛР не проводят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при наличии признаков биологической смерти;</a:t>
            </a:r>
          </a:p>
          <a:p>
            <a:r>
              <a:rPr lang="ru-RU" dirty="0" smtClean="0"/>
              <a:t> </a:t>
            </a:r>
            <a:r>
              <a:rPr lang="ru-RU" dirty="0"/>
              <a:t>при наличии признаков смерти мозга;</a:t>
            </a:r>
          </a:p>
          <a:p>
            <a:r>
              <a:rPr lang="ru-RU" dirty="0" smtClean="0"/>
              <a:t> </a:t>
            </a:r>
            <a:r>
              <a:rPr lang="ru-RU" dirty="0"/>
              <a:t>в терминальных стадиях неизлечимых болезней;</a:t>
            </a:r>
          </a:p>
          <a:p>
            <a:r>
              <a:rPr lang="ru-RU" dirty="0" smtClean="0"/>
              <a:t> </a:t>
            </a:r>
            <a:r>
              <a:rPr lang="ru-RU" dirty="0"/>
              <a:t>при неоперабельных злокачественных новообразованиях с метастазированием;</a:t>
            </a:r>
          </a:p>
          <a:p>
            <a:r>
              <a:rPr lang="ru-RU" dirty="0" smtClean="0"/>
              <a:t> </a:t>
            </a:r>
            <a:r>
              <a:rPr lang="ru-RU" dirty="0"/>
              <a:t>если точно известно, что с момента остановки кровообращения прошло более 25 мин в условиях </a:t>
            </a:r>
            <a:r>
              <a:rPr lang="ru-RU" dirty="0" err="1"/>
              <a:t>нормотермии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Реанимация - алгоритм последовательных </a:t>
            </a:r>
            <a:r>
              <a:rPr lang="ru-RU" sz="3600" dirty="0" smtClean="0"/>
              <a:t>приёмов </a:t>
            </a:r>
            <a:r>
              <a:rPr lang="ru-RU" sz="3600" dirty="0"/>
              <a:t>с целью временного поддержания  жизненно важных функций – кровообращения и дыхания, обеспечивающее достаточное снабжение кислородом </a:t>
            </a:r>
            <a:r>
              <a:rPr lang="ru-RU" sz="3600" dirty="0" smtClean="0"/>
              <a:t>мозга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1700251-Cardiopulmonary-resuscitation-or-CPR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500438"/>
            <a:ext cx="4248472" cy="309691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Спасибо за внимание!</a:t>
            </a:r>
            <a:endParaRPr lang="ru-RU" dirty="0"/>
          </a:p>
        </p:txBody>
      </p:sp>
      <p:pic>
        <p:nvPicPr>
          <p:cNvPr id="4" name="Содержимое 3" descr="0FiIxGro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499" y="1935163"/>
            <a:ext cx="5855001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Петер </a:t>
            </a:r>
            <a:r>
              <a:rPr lang="ru-RU" dirty="0" err="1" smtClean="0"/>
              <a:t>Сафар</a:t>
            </a:r>
            <a:r>
              <a:rPr lang="ru-RU" dirty="0" smtClean="0"/>
              <a:t> – основатель сердечно-легочной реанимации</a:t>
            </a:r>
            <a:endParaRPr lang="ru-RU" dirty="0"/>
          </a:p>
        </p:txBody>
      </p:sp>
      <p:pic>
        <p:nvPicPr>
          <p:cNvPr id="4" name="Содержимое 3" descr="130513151313-lifeswork-safar-horizontal-large-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579" y="1935163"/>
            <a:ext cx="7792841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rmAutofit/>
          </a:bodyPr>
          <a:lstStyle/>
          <a:p>
            <a:r>
              <a:rPr lang="ru-RU" sz="2800" dirty="0"/>
              <a:t>Сегодня проведение сердечно-легочной реанимации (СЛР) позволяет восстановить кровообращение у 17,4–61,2% пациентов после внезапной остановки кровообращения (ВОК). При этом 18,5% лиц, перенесших СЛР, проживают 7 лет и более .</a:t>
            </a:r>
          </a:p>
        </p:txBody>
      </p:sp>
      <p:pic>
        <p:nvPicPr>
          <p:cNvPr id="4" name="Содержимое 3" descr="-iZ4Zpdob6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56992"/>
            <a:ext cx="7200800" cy="30963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СЛР сегодня является активно развивающимся направлением медицины. Разработкой и систематизацией стандартов по СЛР занимаются Американская ассоциация сердца (</a:t>
            </a:r>
            <a:r>
              <a:rPr lang="ru-RU" sz="3100" dirty="0" err="1"/>
              <a:t>American</a:t>
            </a:r>
            <a:r>
              <a:rPr lang="ru-RU" sz="3100" dirty="0"/>
              <a:t> </a:t>
            </a:r>
            <a:r>
              <a:rPr lang="ru-RU" sz="3100" dirty="0" err="1"/>
              <a:t>Heart</a:t>
            </a:r>
            <a:r>
              <a:rPr lang="ru-RU" sz="3100" dirty="0"/>
              <a:t> </a:t>
            </a:r>
            <a:r>
              <a:rPr lang="ru-RU" sz="3100" dirty="0" err="1"/>
              <a:t>Association</a:t>
            </a:r>
            <a:r>
              <a:rPr lang="ru-RU" sz="3100" dirty="0"/>
              <a:t>, AHA) и Европейский совет по реанимации (</a:t>
            </a:r>
            <a:r>
              <a:rPr lang="ru-RU" sz="3100" dirty="0" err="1"/>
              <a:t>European</a:t>
            </a:r>
            <a:r>
              <a:rPr lang="ru-RU" sz="3100" dirty="0"/>
              <a:t> </a:t>
            </a:r>
            <a:r>
              <a:rPr lang="ru-RU" sz="3100" dirty="0" err="1"/>
              <a:t>Resuscitation</a:t>
            </a:r>
            <a:r>
              <a:rPr lang="ru-RU" sz="3100" dirty="0"/>
              <a:t> </a:t>
            </a:r>
            <a:r>
              <a:rPr lang="ru-RU" sz="3100" dirty="0" err="1"/>
              <a:t>Council</a:t>
            </a:r>
            <a:r>
              <a:rPr lang="ru-RU" sz="3100" dirty="0"/>
              <a:t>, ERC). </a:t>
            </a:r>
          </a:p>
        </p:txBody>
      </p:sp>
      <p:pic>
        <p:nvPicPr>
          <p:cNvPr id="5" name="Содержимое 4" descr="american-heart-association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744416" cy="3096343"/>
          </a:xfrm>
        </p:spPr>
      </p:pic>
      <p:pic>
        <p:nvPicPr>
          <p:cNvPr id="6" name="Содержимое 5" descr="log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789040"/>
            <a:ext cx="4464496" cy="18001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200" dirty="0"/>
              <a:t>Международный объединенный комитет по реанимации (</a:t>
            </a:r>
            <a:r>
              <a:rPr lang="ru-RU" sz="3200" dirty="0" err="1"/>
              <a:t>International</a:t>
            </a:r>
            <a:r>
              <a:rPr lang="ru-RU" sz="3200" dirty="0"/>
              <a:t> </a:t>
            </a:r>
            <a:r>
              <a:rPr lang="ru-RU" sz="3200" dirty="0" err="1" smtClean="0"/>
              <a:t>Lia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son</a:t>
            </a:r>
            <a:r>
              <a:rPr lang="ru-RU" sz="3200" dirty="0" smtClean="0"/>
              <a:t> </a:t>
            </a:r>
            <a:r>
              <a:rPr lang="ru-RU" sz="3200" dirty="0" err="1"/>
              <a:t>Comittee</a:t>
            </a:r>
            <a:r>
              <a:rPr lang="ru-RU" sz="3200" dirty="0"/>
              <a:t> </a:t>
            </a:r>
            <a:r>
              <a:rPr lang="ru-RU" sz="3200" dirty="0" err="1"/>
              <a:t>on</a:t>
            </a:r>
            <a:r>
              <a:rPr lang="ru-RU" sz="3200" dirty="0"/>
              <a:t> </a:t>
            </a:r>
            <a:r>
              <a:rPr lang="ru-RU" sz="3200" dirty="0" err="1"/>
              <a:t>Resuscitation</a:t>
            </a:r>
            <a:r>
              <a:rPr lang="ru-RU" sz="3200" dirty="0"/>
              <a:t>, ILCOR).</a:t>
            </a:r>
          </a:p>
        </p:txBody>
      </p:sp>
      <p:pic>
        <p:nvPicPr>
          <p:cNvPr id="4" name="Содержимое 3" descr="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3000" y="3234531"/>
            <a:ext cx="1778000" cy="1790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3600" dirty="0"/>
              <a:t>В настоящее время сердечно-легочная реанимация представлена двумя комплексами</a:t>
            </a:r>
            <a:r>
              <a:rPr lang="ru-RU" sz="3600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BLS </a:t>
            </a:r>
            <a:r>
              <a:rPr lang="ru-RU" dirty="0"/>
              <a:t>– базовое (первичное) поддержание жизни</a:t>
            </a:r>
          </a:p>
          <a:p>
            <a:pPr lvl="0"/>
            <a:r>
              <a:rPr lang="ru-RU" dirty="0"/>
              <a:t>выполняется непрофессионалами</a:t>
            </a:r>
          </a:p>
          <a:p>
            <a:pPr lvl="0"/>
            <a:r>
              <a:rPr lang="ru-RU" dirty="0"/>
              <a:t>выполняется до прибытия профессионалов</a:t>
            </a:r>
          </a:p>
          <a:p>
            <a:pPr>
              <a:buNone/>
            </a:pPr>
            <a:r>
              <a:rPr lang="en-US" dirty="0"/>
              <a:t>ALS</a:t>
            </a:r>
            <a:r>
              <a:rPr lang="ru-RU" dirty="0"/>
              <a:t> – расширенная СЛР</a:t>
            </a:r>
          </a:p>
          <a:p>
            <a:pPr lvl="0"/>
            <a:r>
              <a:rPr lang="ru-RU" dirty="0"/>
              <a:t>выполняется только профессионалами</a:t>
            </a:r>
          </a:p>
          <a:p>
            <a:pPr lvl="0"/>
            <a:r>
              <a:rPr lang="ru-RU" dirty="0"/>
              <a:t> применяется специализированное оборудование, медикаменты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Согласно алгоритму действий, при проведении СЛР прежде всего необходимо позвать на помощь!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koraya_pomoshch_knop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924944"/>
            <a:ext cx="2880320" cy="29523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Первичная оценка (10-15 секунд)</a:t>
            </a:r>
            <a:br>
              <a:rPr lang="ru-RU" dirty="0"/>
            </a:br>
            <a:r>
              <a:rPr lang="en-US" dirty="0"/>
              <a:t>D</a:t>
            </a:r>
            <a:r>
              <a:rPr lang="ru-RU" dirty="0"/>
              <a:t>          </a:t>
            </a:r>
            <a:r>
              <a:rPr lang="en-US" dirty="0"/>
              <a:t>R</a:t>
            </a:r>
            <a:r>
              <a:rPr lang="ru-RU" dirty="0"/>
              <a:t>           </a:t>
            </a:r>
            <a:r>
              <a:rPr lang="en-US" dirty="0"/>
              <a:t>AB</a:t>
            </a:r>
            <a:r>
              <a:rPr lang="ru-RU" dirty="0"/>
              <a:t>          </a:t>
            </a:r>
            <a:r>
              <a:rPr lang="en-US" dirty="0"/>
              <a:t>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b_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316288" cy="3600399"/>
          </a:xfrm>
        </p:spPr>
      </p:pic>
      <p:pic>
        <p:nvPicPr>
          <p:cNvPr id="9" name="Содержимое 8" descr="mb4_007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3168352" cy="3240360"/>
          </a:xfrm>
        </p:spPr>
      </p:pic>
      <p:sp>
        <p:nvSpPr>
          <p:cNvPr id="5" name="Стрелка вправо 4"/>
          <p:cNvSpPr/>
          <p:nvPr/>
        </p:nvSpPr>
        <p:spPr>
          <a:xfrm>
            <a:off x="1115616" y="119675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843808" y="1196752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16016" y="1196752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506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Современный взгляд на сердечно-легочную реанимацию</vt:lpstr>
      <vt:lpstr>Реанимация - алгоритм последовательных приёмов с целью временного поддержания  жизненно важных функций – кровообращения и дыхания, обеспечивающее достаточное снабжение кислородом мозга </vt:lpstr>
      <vt:lpstr>Петер Сафар – основатель сердечно-легочной реанимации</vt:lpstr>
      <vt:lpstr>Сегодня проведение сердечно-легочной реанимации (СЛР) позволяет восстановить кровообращение у 17,4–61,2% пациентов после внезапной остановки кровообращения (ВОК). При этом 18,5% лиц, перенесших СЛР, проживают 7 лет и более .</vt:lpstr>
      <vt:lpstr>СЛР сегодня является активно развивающимся направлением медицины. Разработкой и систематизацией стандартов по СЛР занимаются Американская ассоциация сердца (American Heart Association, AHA) и Европейский совет по реанимации (European Resuscitation Council, ERC). </vt:lpstr>
      <vt:lpstr>Международный объединенный комитет по реанимации (International Liaison Comittee on Resuscitation, ILCOR).</vt:lpstr>
      <vt:lpstr>В настоящее время сердечно-легочная реанимация представлена двумя комплексами:</vt:lpstr>
      <vt:lpstr>Согласно алгоритму действий, при проведении СЛР прежде всего необходимо позвать на помощь! </vt:lpstr>
      <vt:lpstr>Первичная оценка (10-15 секунд) D          R           AB          C </vt:lpstr>
      <vt:lpstr>Алгоритм оценки:</vt:lpstr>
      <vt:lpstr>Согласно рекомендациям Европейского совета по сердечно-легочной реанимации (2005, 2010 г.г.) наружный массаж сердца у взрослых предшествует ИВЛ и алгоритм реанимации из «ABC», трансформируется в «ACB».  </vt:lpstr>
      <vt:lpstr>У детей до 8 лет и грудных младенцев после этапа А проводится 5 искусственных вдохов, затем приступают к компрессиям грудной клетки, алгоритм «ABC» сохраняется. </vt:lpstr>
      <vt:lpstr>Рекомендации по проведению СЛР:</vt:lpstr>
      <vt:lpstr>Компресия грудной клетки</vt:lpstr>
      <vt:lpstr>два метода экспираторной ИВЛ — «рот ко рту» и «рот к носу»</vt:lpstr>
      <vt:lpstr>Слайд 16</vt:lpstr>
      <vt:lpstr>Согласно рекомендациям Европейского совета по сердечно-легочной реанимации (2005, 2010 г.г.) при наличии автоматического дефибриллятора алгоритм базовой реанимационной помощи (BLS) совмещается с алгоритмом АНД и базовая реанимационная помощь проводится по алгоритму «BLS+AED». </vt:lpstr>
      <vt:lpstr>Признаки эффективности:</vt:lpstr>
      <vt:lpstr>СЛР не проводят :</vt:lpstr>
      <vt:lpstr>        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взгляд на сердечно-легочную реанимацию</dc:title>
  <dc:creator>_Атанов М.М.</dc:creator>
  <cp:lastModifiedBy>_Атанов М.М.</cp:lastModifiedBy>
  <cp:revision>8</cp:revision>
  <dcterms:created xsi:type="dcterms:W3CDTF">2016-07-12T02:35:19Z</dcterms:created>
  <dcterms:modified xsi:type="dcterms:W3CDTF">2016-07-12T03:55:25Z</dcterms:modified>
</cp:coreProperties>
</file>